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4290000" cy="41910000"/>
  <p:notesSz cx="6761163" cy="994251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ahoma, verdana, arial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C9DE"/>
    <a:srgbClr val="C4AEA0"/>
    <a:srgbClr val="C4A3A0"/>
    <a:srgbClr val="CC9900"/>
    <a:srgbClr val="FF9966"/>
    <a:srgbClr val="FFCC99"/>
    <a:srgbClr val="B2B2B2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6278" autoAdjust="0"/>
  </p:normalViewPr>
  <p:slideViewPr>
    <p:cSldViewPr>
      <p:cViewPr varScale="1">
        <p:scale>
          <a:sx n="12" d="100"/>
          <a:sy n="12" d="100"/>
        </p:scale>
        <p:origin x="21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A3E76527-F0E3-4ADF-AF65-0EA797572B7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3" tIns="45361" rIns="90723" bIns="45361" numCol="1" anchor="t" anchorCtr="0" compatLnSpc="1">
            <a:prstTxWarp prst="textNoShape">
              <a:avLst/>
            </a:prstTxWarp>
          </a:bodyPr>
          <a:lstStyle>
            <a:lvl1pPr algn="l" defTabSz="908050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11185BF6-347B-4698-B446-AC8BBFAE682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0638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3" tIns="45361" rIns="90723" bIns="45361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1E706264-EBCE-4281-ACF7-F00D28D0B0C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3" tIns="45361" rIns="90723" bIns="45361" numCol="1" anchor="b" anchorCtr="0" compatLnSpc="1">
            <a:prstTxWarp prst="textNoShape">
              <a:avLst/>
            </a:prstTxWarp>
          </a:bodyPr>
          <a:lstStyle>
            <a:lvl1pPr algn="l" defTabSz="908050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89D6BC4F-595E-4C83-9863-680EB791CCA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0638" y="9445625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3" tIns="45361" rIns="90723" bIns="45361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BF8A5C0-0369-4321-9FA5-42EAD2B285C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CD4557E-8E8A-4E69-B812-89AA88CC9F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0DDA2A1-FF43-414D-BE6D-2068865973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197AA93-D840-4018-A25F-983DFDB5DA96}" type="datetimeFigureOut">
              <a:rPr lang="pt-BR"/>
              <a:pPr>
                <a:defRPr/>
              </a:pPr>
              <a:t>02/04/2024</a:t>
            </a:fld>
            <a:endParaRPr lang="pt-B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0D2A126-31C5-4CB4-A787-0B3702F6D61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855788" y="746125"/>
            <a:ext cx="30495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4D9BC0B4-D723-4F84-9640-F87FF6AD0A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A98ADD2D-0686-47D9-A155-FF4B8D428FA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6BA2E782-1619-49FB-AC00-1CFD5D3879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CCB6F9-E40E-4690-A01B-0ED5808E6E3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5826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22" algn="l" defTabSz="91433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6F6F29C-2945-4280-8E4D-116DECBC77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612C84A-2FE1-4ACC-8FAA-E2CAD3711A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71750" y="13019088"/>
            <a:ext cx="29146500" cy="898366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143500" y="23749001"/>
            <a:ext cx="24003000" cy="10710863"/>
          </a:xfrm>
        </p:spPr>
        <p:txBody>
          <a:bodyPr/>
          <a:lstStyle>
            <a:lvl1pPr marL="0" indent="0" algn="ctr">
              <a:buNone/>
              <a:defRPr/>
            </a:lvl1pPr>
            <a:lvl2pPr marL="457165" indent="0" algn="ctr">
              <a:buNone/>
              <a:defRPr/>
            </a:lvl2pPr>
            <a:lvl3pPr marL="914331" indent="0" algn="ctr">
              <a:buNone/>
              <a:defRPr/>
            </a:lvl3pPr>
            <a:lvl4pPr marL="1371496" indent="0" algn="ctr">
              <a:buNone/>
              <a:defRPr/>
            </a:lvl4pPr>
            <a:lvl5pPr marL="1828661" indent="0" algn="ctr">
              <a:buNone/>
              <a:defRPr/>
            </a:lvl5pPr>
            <a:lvl6pPr marL="2285826" indent="0" algn="ctr">
              <a:buNone/>
              <a:defRPr/>
            </a:lvl6pPr>
            <a:lvl7pPr marL="2742992" indent="0" algn="ctr">
              <a:buNone/>
              <a:defRPr/>
            </a:lvl7pPr>
            <a:lvl8pPr marL="3200157" indent="0" algn="ctr">
              <a:buNone/>
              <a:defRPr/>
            </a:lvl8pPr>
            <a:lvl9pPr marL="3657322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80C1F7-2758-48CC-BE74-A49EFFE5FE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B853EA-22B1-4923-A827-44C3097F99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0B0DBB-AC88-446F-9675-20A757349E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692DBC-F3F9-42F1-BB52-99219C15287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4239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74A4D2-CF65-4122-BAF0-2CFBBD77A8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FEDD1B-2885-40A0-801F-21B05315AB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59C9DC-C5CB-4B58-9987-1871CFFF1D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676A3-C200-4FC9-B74F-65DEFF9A3E6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2695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4433213" y="3724275"/>
            <a:ext cx="7286625" cy="33528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0163" y="3724275"/>
            <a:ext cx="21710650" cy="3352800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5E4EBF-787C-4F17-B599-6693F4C5BC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7A0F9B-B1E5-44FE-A2EB-56FF95003A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CF5C57-3946-4353-BF8A-BB6D9D3F24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12A72-25FF-4E89-A887-FBEF7ADC746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510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3AC056-EAC5-4A72-A699-C228F2662A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5CE54B-EFAC-4D7B-A15C-F39786B493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6EB159-5478-48BD-902C-6CEB03BB72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ABFA7F-F6BD-4326-8BCD-1B64ADC7304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453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08276" y="26930350"/>
            <a:ext cx="29146500" cy="83248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708276" y="17762539"/>
            <a:ext cx="29146500" cy="91678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65" indent="0">
              <a:buNone/>
              <a:defRPr sz="1800"/>
            </a:lvl2pPr>
            <a:lvl3pPr marL="914331" indent="0">
              <a:buNone/>
              <a:defRPr sz="1600"/>
            </a:lvl3pPr>
            <a:lvl4pPr marL="1371496" indent="0">
              <a:buNone/>
              <a:defRPr sz="1400"/>
            </a:lvl4pPr>
            <a:lvl5pPr marL="1828661" indent="0">
              <a:buNone/>
              <a:defRPr sz="1400"/>
            </a:lvl5pPr>
            <a:lvl6pPr marL="2285826" indent="0">
              <a:buNone/>
              <a:defRPr sz="1400"/>
            </a:lvl6pPr>
            <a:lvl7pPr marL="2742992" indent="0">
              <a:buNone/>
              <a:defRPr sz="1400"/>
            </a:lvl7pPr>
            <a:lvl8pPr marL="3200157" indent="0">
              <a:buNone/>
              <a:defRPr sz="1400"/>
            </a:lvl8pPr>
            <a:lvl9pPr marL="3657322" indent="0">
              <a:buNone/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4D6CA5-82A1-4683-BC08-322228C2F6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11A782-D2B0-4376-AB45-850B778F57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458189-BD54-4959-864C-2464123357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7DF33F-BB32-4B4F-9368-CB8936987C7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192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0164" y="12104688"/>
            <a:ext cx="14498637" cy="2514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7221200" y="12104688"/>
            <a:ext cx="14498638" cy="25147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E87DBE-EA11-47DE-890B-3135413C62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D985B7-F1F3-4E64-940C-5C8BEFA339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A4ED87-AF19-4B7E-9CD3-DDD2E61DF1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E535C-9805-4601-8CCC-C9CD04768E4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8405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4500" y="1677988"/>
            <a:ext cx="30861000" cy="6985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714501" y="9380539"/>
            <a:ext cx="15151100" cy="3910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1" indent="0">
              <a:buNone/>
              <a:defRPr sz="1800" b="1"/>
            </a:lvl3pPr>
            <a:lvl4pPr marL="1371496" indent="0">
              <a:buNone/>
              <a:defRPr sz="1600" b="1"/>
            </a:lvl4pPr>
            <a:lvl5pPr marL="1828661" indent="0">
              <a:buNone/>
              <a:defRPr sz="1600" b="1"/>
            </a:lvl5pPr>
            <a:lvl6pPr marL="2285826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7" indent="0">
              <a:buNone/>
              <a:defRPr sz="1600" b="1"/>
            </a:lvl8pPr>
            <a:lvl9pPr marL="3657322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714501" y="13290551"/>
            <a:ext cx="15151100" cy="241474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7419638" y="9380539"/>
            <a:ext cx="15155862" cy="3910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5" indent="0">
              <a:buNone/>
              <a:defRPr sz="2000" b="1"/>
            </a:lvl2pPr>
            <a:lvl3pPr marL="914331" indent="0">
              <a:buNone/>
              <a:defRPr sz="1800" b="1"/>
            </a:lvl3pPr>
            <a:lvl4pPr marL="1371496" indent="0">
              <a:buNone/>
              <a:defRPr sz="1600" b="1"/>
            </a:lvl4pPr>
            <a:lvl5pPr marL="1828661" indent="0">
              <a:buNone/>
              <a:defRPr sz="1600" b="1"/>
            </a:lvl5pPr>
            <a:lvl6pPr marL="2285826" indent="0">
              <a:buNone/>
              <a:defRPr sz="1600" b="1"/>
            </a:lvl6pPr>
            <a:lvl7pPr marL="2742992" indent="0">
              <a:buNone/>
              <a:defRPr sz="1600" b="1"/>
            </a:lvl7pPr>
            <a:lvl8pPr marL="3200157" indent="0">
              <a:buNone/>
              <a:defRPr sz="1600" b="1"/>
            </a:lvl8pPr>
            <a:lvl9pPr marL="3657322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7419638" y="13290551"/>
            <a:ext cx="15155862" cy="241474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74D09AE-3BCD-4212-B60F-93FF48B0D6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D028EF8-16EA-432A-80AF-7350BF7301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995C10B-3110-40E5-9001-C8B1643D04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797862-7950-4722-832D-831422BD5E0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7154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7681B31-1D81-4745-B9BD-5603542EBD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E0AA261-D8C0-427F-832D-EF02E0C6CF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BCEE2FB-6F4E-4525-8D0D-92C25F920E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5BC556-CB79-441D-8F08-0646B12A1AD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6293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E7658FA-C5F2-497E-90EC-3B8FB36975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69D2750-51C1-42C8-8AFC-8917021D82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8BCDC6-14EF-40A2-AA7D-8D436A21A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D2D50C-D529-4EA1-B5B6-9098FFFCF75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8069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4501" y="1668464"/>
            <a:ext cx="11280775" cy="7100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406438" y="1668463"/>
            <a:ext cx="19169062" cy="35769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14501" y="8769351"/>
            <a:ext cx="11280775" cy="28668663"/>
          </a:xfrm>
        </p:spPr>
        <p:txBody>
          <a:bodyPr/>
          <a:lstStyle>
            <a:lvl1pPr marL="0" indent="0">
              <a:buNone/>
              <a:defRPr sz="1400"/>
            </a:lvl1pPr>
            <a:lvl2pPr marL="457165" indent="0">
              <a:buNone/>
              <a:defRPr sz="1200"/>
            </a:lvl2pPr>
            <a:lvl3pPr marL="914331" indent="0">
              <a:buNone/>
              <a:defRPr sz="1000"/>
            </a:lvl3pPr>
            <a:lvl4pPr marL="1371496" indent="0">
              <a:buNone/>
              <a:defRPr sz="900"/>
            </a:lvl4pPr>
            <a:lvl5pPr marL="1828661" indent="0">
              <a:buNone/>
              <a:defRPr sz="900"/>
            </a:lvl5pPr>
            <a:lvl6pPr marL="2285826" indent="0">
              <a:buNone/>
              <a:defRPr sz="900"/>
            </a:lvl6pPr>
            <a:lvl7pPr marL="2742992" indent="0">
              <a:buNone/>
              <a:defRPr sz="900"/>
            </a:lvl7pPr>
            <a:lvl8pPr marL="3200157" indent="0">
              <a:buNone/>
              <a:defRPr sz="900"/>
            </a:lvl8pPr>
            <a:lvl9pPr marL="3657322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F5D3EE-13D6-4941-A88D-D7DC7FA4A6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C31F3D-1568-4CF0-8B5C-66EB383C38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84DE9D-31C4-4619-B5DA-B32391BAA5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2989A3-05F5-4616-8CE2-9F70908A265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76018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21475" y="29337000"/>
            <a:ext cx="20574000" cy="3463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721475" y="3744913"/>
            <a:ext cx="20574000" cy="25146000"/>
          </a:xfrm>
        </p:spPr>
        <p:txBody>
          <a:bodyPr/>
          <a:lstStyle>
            <a:lvl1pPr marL="0" indent="0">
              <a:buNone/>
              <a:defRPr sz="3200"/>
            </a:lvl1pPr>
            <a:lvl2pPr marL="457165" indent="0">
              <a:buNone/>
              <a:defRPr sz="2800"/>
            </a:lvl2pPr>
            <a:lvl3pPr marL="914331" indent="0">
              <a:buNone/>
              <a:defRPr sz="2400"/>
            </a:lvl3pPr>
            <a:lvl4pPr marL="1371496" indent="0">
              <a:buNone/>
              <a:defRPr sz="2000"/>
            </a:lvl4pPr>
            <a:lvl5pPr marL="1828661" indent="0">
              <a:buNone/>
              <a:defRPr sz="2000"/>
            </a:lvl5pPr>
            <a:lvl6pPr marL="2285826" indent="0">
              <a:buNone/>
              <a:defRPr sz="2000"/>
            </a:lvl6pPr>
            <a:lvl7pPr marL="2742992" indent="0">
              <a:buNone/>
              <a:defRPr sz="2000"/>
            </a:lvl7pPr>
            <a:lvl8pPr marL="3200157" indent="0">
              <a:buNone/>
              <a:defRPr sz="2000"/>
            </a:lvl8pPr>
            <a:lvl9pPr marL="3657322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21475" y="32800925"/>
            <a:ext cx="20574000" cy="4918075"/>
          </a:xfrm>
        </p:spPr>
        <p:txBody>
          <a:bodyPr/>
          <a:lstStyle>
            <a:lvl1pPr marL="0" indent="0">
              <a:buNone/>
              <a:defRPr sz="1400"/>
            </a:lvl1pPr>
            <a:lvl2pPr marL="457165" indent="0">
              <a:buNone/>
              <a:defRPr sz="1200"/>
            </a:lvl2pPr>
            <a:lvl3pPr marL="914331" indent="0">
              <a:buNone/>
              <a:defRPr sz="1000"/>
            </a:lvl3pPr>
            <a:lvl4pPr marL="1371496" indent="0">
              <a:buNone/>
              <a:defRPr sz="900"/>
            </a:lvl4pPr>
            <a:lvl5pPr marL="1828661" indent="0">
              <a:buNone/>
              <a:defRPr sz="900"/>
            </a:lvl5pPr>
            <a:lvl6pPr marL="2285826" indent="0">
              <a:buNone/>
              <a:defRPr sz="900"/>
            </a:lvl6pPr>
            <a:lvl7pPr marL="2742992" indent="0">
              <a:buNone/>
              <a:defRPr sz="900"/>
            </a:lvl7pPr>
            <a:lvl8pPr marL="3200157" indent="0">
              <a:buNone/>
              <a:defRPr sz="900"/>
            </a:lvl8pPr>
            <a:lvl9pPr marL="3657322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72DB0B-D7F6-40E9-89FF-7F6F9E3D5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1C73E3-F743-4D83-9F41-65E272CFEC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53CBDC-44A8-428E-8BB9-7B324CCB41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2FD6E-AF17-432E-958E-6B4DAAD5613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95461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09E579B-86E1-4A76-9B2C-327908B98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70163" y="3724275"/>
            <a:ext cx="29149675" cy="698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5164" tIns="267581" rIns="535164" bIns="267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CA01C33-D992-4EF9-A77E-5087FD10A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70163" y="12104688"/>
            <a:ext cx="29149675" cy="2514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35164" tIns="267581" rIns="535164" bIns="267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63FF51F-758B-4F41-A3EA-5ABC25F5777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70163" y="38185725"/>
            <a:ext cx="7146925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164" tIns="267581" rIns="535164" bIns="26758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81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84FB271-666F-4201-BA57-E4394BFEBD4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715750" y="38185725"/>
            <a:ext cx="10858500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164" tIns="267581" rIns="535164" bIns="267581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1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9B7104E-1316-4CD0-9728-77C9C41638F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4572913" y="38185725"/>
            <a:ext cx="7146925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164" tIns="267581" rIns="535164" bIns="26758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100">
                <a:latin typeface="Times New Roman" panose="02020603050405020304" pitchFamily="18" charset="0"/>
              </a:defRPr>
            </a:lvl1pPr>
          </a:lstStyle>
          <a:p>
            <a:fld id="{E775FB95-3CA8-4256-9935-798289FFEE4B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2pPr>
      <a:lvl3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3pPr>
      <a:lvl4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4pPr>
      <a:lvl5pPr algn="ctr" defTabSz="534828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5pPr>
      <a:lvl6pPr marL="457165" algn="ctr" defTabSz="534946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6pPr>
      <a:lvl7pPr marL="914331" algn="ctr" defTabSz="534946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7pPr>
      <a:lvl8pPr marL="1371496" algn="ctr" defTabSz="534946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8pPr>
      <a:lvl9pPr marL="1828661" algn="ctr" defTabSz="5349468" rtl="0" eaLnBrk="1" fontAlgn="base" hangingPunct="1">
        <a:spcBef>
          <a:spcPct val="0"/>
        </a:spcBef>
        <a:spcAft>
          <a:spcPct val="0"/>
        </a:spcAft>
        <a:defRPr sz="25600">
          <a:solidFill>
            <a:schemeClr val="tx2"/>
          </a:solidFill>
          <a:latin typeface="Times New Roman" pitchFamily="18" charset="0"/>
        </a:defRPr>
      </a:lvl9pPr>
    </p:titleStyle>
    <p:bodyStyle>
      <a:lvl1pPr marL="2003425" indent="-2003425" algn="l" defTabSz="5348288" rtl="0" eaLnBrk="1" fontAlgn="base" hangingPunct="1">
        <a:spcBef>
          <a:spcPct val="20000"/>
        </a:spcBef>
        <a:spcAft>
          <a:spcPct val="0"/>
        </a:spcAft>
        <a:buChar char="•"/>
        <a:defRPr sz="18800">
          <a:solidFill>
            <a:schemeClr val="tx1"/>
          </a:solidFill>
          <a:latin typeface="+mn-lt"/>
          <a:ea typeface="+mn-ea"/>
          <a:cs typeface="+mn-cs"/>
        </a:defRPr>
      </a:lvl1pPr>
      <a:lvl2pPr marL="4346575" indent="-1668463" algn="l" defTabSz="5348288" rtl="0" eaLnBrk="1" fontAlgn="base" hangingPunct="1">
        <a:spcBef>
          <a:spcPct val="20000"/>
        </a:spcBef>
        <a:spcAft>
          <a:spcPct val="0"/>
        </a:spcAft>
        <a:buChar char="–"/>
        <a:defRPr sz="16300">
          <a:solidFill>
            <a:schemeClr val="tx1"/>
          </a:solidFill>
          <a:latin typeface="+mn-lt"/>
        </a:defRPr>
      </a:lvl2pPr>
      <a:lvl3pPr marL="6688138" indent="-1338263" algn="l" defTabSz="5348288" rtl="0" eaLnBrk="1" fontAlgn="base" hangingPunct="1">
        <a:spcBef>
          <a:spcPct val="20000"/>
        </a:spcBef>
        <a:spcAft>
          <a:spcPct val="0"/>
        </a:spcAft>
        <a:buChar char="•"/>
        <a:defRPr sz="14000">
          <a:solidFill>
            <a:schemeClr val="tx1"/>
          </a:solidFill>
          <a:latin typeface="+mn-lt"/>
        </a:defRPr>
      </a:lvl3pPr>
      <a:lvl4pPr marL="9363075" indent="-1335088" algn="l" defTabSz="5348288" rtl="0" eaLnBrk="1" fontAlgn="base" hangingPunct="1">
        <a:spcBef>
          <a:spcPct val="20000"/>
        </a:spcBef>
        <a:spcAft>
          <a:spcPct val="0"/>
        </a:spcAft>
        <a:buChar char="–"/>
        <a:defRPr sz="11700">
          <a:solidFill>
            <a:schemeClr val="tx1"/>
          </a:solidFill>
          <a:latin typeface="+mn-lt"/>
        </a:defRPr>
      </a:lvl4pPr>
      <a:lvl5pPr marL="12039600" indent="-1335088" algn="l" defTabSz="534828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5pPr>
      <a:lvl6pPr marL="12497438" indent="-1336573" algn="l" defTabSz="534946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6pPr>
      <a:lvl7pPr marL="12954604" indent="-1336573" algn="l" defTabSz="534946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7pPr>
      <a:lvl8pPr marL="13411769" indent="-1336573" algn="l" defTabSz="534946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8pPr>
      <a:lvl9pPr marL="13868934" indent="-1336573" algn="l" defTabSz="5349468" rtl="0" eaLnBrk="1" fontAlgn="base" hangingPunct="1">
        <a:spcBef>
          <a:spcPct val="20000"/>
        </a:spcBef>
        <a:spcAft>
          <a:spcPct val="0"/>
        </a:spcAft>
        <a:buChar char="»"/>
        <a:defRPr sz="117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5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1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6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1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6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2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57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2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png"/><Relationship Id="rId4" Type="http://schemas.openxmlformats.org/officeDocument/2006/relationships/hyperlink" Target="http://www.janelanaweb.com/dinheiro/imagens_main/dinheiro.gif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409">
            <a:extLst>
              <a:ext uri="{FF2B5EF4-FFF2-40B4-BE49-F238E27FC236}">
                <a16:creationId xmlns:a16="http://schemas.microsoft.com/office/drawing/2014/main" id="{44D03A5D-A76D-4FF1-84D1-C58E7FC21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9267825"/>
            <a:ext cx="32361188" cy="287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170" tIns="51084" rIns="102170" bIns="51084" anchor="ctr">
            <a:spAutoFit/>
          </a:bodyPr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000" dirty="0">
                <a:latin typeface="Arial" panose="020B0604020202020204" pitchFamily="34" charset="0"/>
              </a:rPr>
              <a:t>O resumo deve ressaltar o objetivo, o método, os resultados e as conclusões do documento. Deve ser composto de uma sequência de frases concisas, afirmativas e não de enumeração de tópicos. Deve ser elaborado em parágrafo único. A primeira frase deve ser significativa, explicando o tema principal do documento. A seguir, deve-se indicar a informação sobre a categoria do tratamento (memória, estudo de caso, análise da situação etc.). Deve-se usar o verbo na voz ativa e na terceira pessoa do singular. As palavras-chave devem figurar logo abaixo do resumo, antecedidas da expressão Palavras-chave:, separadas entre si por ponto e finalizadas também por ponto. O resumo deve ter de 150 a 500 palavras.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0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000" b="1" i="1" dirty="0">
                <a:latin typeface="tahoma, verdana, arial" charset="0"/>
              </a:rPr>
              <a:t>Palavras-chave</a:t>
            </a:r>
            <a:r>
              <a:rPr lang="pt-BR" altLang="pt-BR" sz="3000" i="1" dirty="0">
                <a:latin typeface="tahoma, verdana, arial" charset="0"/>
              </a:rPr>
              <a:t>: Resumo. Orientações para resumo. Pôster científico.</a:t>
            </a:r>
          </a:p>
        </p:txBody>
      </p:sp>
      <p:sp>
        <p:nvSpPr>
          <p:cNvPr id="2051" name="Text Box 3414">
            <a:extLst>
              <a:ext uri="{FF2B5EF4-FFF2-40B4-BE49-F238E27FC236}">
                <a16:creationId xmlns:a16="http://schemas.microsoft.com/office/drawing/2014/main" id="{17ECF9E0-7B3F-462F-8516-DB0D40FA6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5310188"/>
            <a:ext cx="3182937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57" tIns="43429" rIns="86857" bIns="43429">
            <a:spAutoFit/>
          </a:bodyPr>
          <a:lstStyle>
            <a:lvl1pPr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4100" b="1" dirty="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dirty="0">
                <a:latin typeface="Tahoma" panose="020B0604030504040204" pitchFamily="34" charset="0"/>
              </a:rPr>
              <a:t>Nomes dos autores </a:t>
            </a:r>
            <a:r>
              <a:rPr lang="pt-BR" altLang="pt-BR" sz="3200" i="1" dirty="0">
                <a:latin typeface="Tahoma" panose="020B0604030504040204" pitchFamily="34" charset="0"/>
              </a:rPr>
              <a:t>(OBS.: adicionar a vinculação ao final do poster)</a:t>
            </a:r>
            <a:endParaRPr lang="pt-BR" altLang="pt-BR" sz="4100" i="1" dirty="0"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100" b="1" dirty="0">
                <a:latin typeface="Tahoma" panose="020B0604030504040204" pitchFamily="34" charset="0"/>
              </a:rPr>
              <a:t>e-mails dos autores :</a:t>
            </a:r>
            <a:endParaRPr lang="pt-BR" altLang="pt-BR" sz="3100" b="1" i="1" dirty="0">
              <a:latin typeface="Tahoma" panose="020B0604030504040204" pitchFamily="34" charset="0"/>
            </a:endParaRPr>
          </a:p>
        </p:txBody>
      </p:sp>
      <p:sp>
        <p:nvSpPr>
          <p:cNvPr id="2052" name="Text Box 3415">
            <a:extLst>
              <a:ext uri="{FF2B5EF4-FFF2-40B4-BE49-F238E27FC236}">
                <a16:creationId xmlns:a16="http://schemas.microsoft.com/office/drawing/2014/main" id="{507D4D20-E6B7-4B46-B42B-89DFABEC8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7810500"/>
            <a:ext cx="32718375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dirty="0">
                <a:latin typeface="Arial Black" panose="020B0A04020102020204" pitchFamily="34" charset="0"/>
              </a:rPr>
              <a:t>Resumo</a:t>
            </a:r>
            <a:endParaRPr lang="pt-BR" altLang="pt-BR" sz="3700" b="1" dirty="0">
              <a:latin typeface="Arial Black" panose="020B0A04020102020204" pitchFamily="34" charset="0"/>
            </a:endParaRPr>
          </a:p>
        </p:txBody>
      </p:sp>
      <p:sp>
        <p:nvSpPr>
          <p:cNvPr id="2053" name="Text Box 3416">
            <a:extLst>
              <a:ext uri="{FF2B5EF4-FFF2-40B4-BE49-F238E27FC236}">
                <a16:creationId xmlns:a16="http://schemas.microsoft.com/office/drawing/2014/main" id="{7CEF4D16-9368-49FF-9DF5-F443E7293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0413" y="24230013"/>
            <a:ext cx="102997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57" tIns="43429" rIns="86857" bIns="43429">
            <a:spAutoFit/>
          </a:bodyPr>
          <a:lstStyle>
            <a:lvl1pPr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100" b="1">
                <a:latin typeface="tahoma, verdana, arial" charset="0"/>
              </a:rPr>
              <a:t> </a:t>
            </a:r>
            <a:endParaRPr lang="pt-BR" altLang="pt-BR" sz="3100">
              <a:latin typeface="tahoma, verdana, arial" charset="0"/>
            </a:endParaRPr>
          </a:p>
        </p:txBody>
      </p:sp>
      <p:sp>
        <p:nvSpPr>
          <p:cNvPr id="2054" name="Text Box 3428">
            <a:extLst>
              <a:ext uri="{FF2B5EF4-FFF2-40B4-BE49-F238E27FC236}">
                <a16:creationId xmlns:a16="http://schemas.microsoft.com/office/drawing/2014/main" id="{D1604179-E5F6-448C-B020-B7768B3B4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552688"/>
            <a:ext cx="32832675" cy="89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57" tIns="43429" rIns="86857" bIns="43429">
            <a:spAutoFit/>
          </a:bodyPr>
          <a:lstStyle>
            <a:lvl1pPr marL="484188" indent="-484188"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AutoNum type="arabicPeriod"/>
            </a:pPr>
            <a:r>
              <a:rPr lang="pt-BR" altLang="pt-BR" sz="2600" b="1">
                <a:latin typeface="Tahoma" panose="020B0604030504040204" pitchFamily="34" charset="0"/>
              </a:rPr>
              <a:t>Nome do autor 1</a:t>
            </a:r>
            <a:r>
              <a:rPr lang="pt-BR" altLang="pt-BR" sz="2600">
                <a:latin typeface="Tahoma" panose="020B0604030504040204" pitchFamily="34" charset="0"/>
              </a:rPr>
              <a:t> </a:t>
            </a:r>
            <a:r>
              <a:rPr lang="pt-BR" altLang="pt-BR" sz="2600" b="1">
                <a:latin typeface="Tahoma" panose="020B0604030504040204" pitchFamily="34" charset="0"/>
              </a:rPr>
              <a:t> - </a:t>
            </a:r>
            <a:r>
              <a:rPr lang="pt-BR" altLang="pt-BR" sz="2600">
                <a:latin typeface="Tahoma" panose="020B0604030504040204" pitchFamily="34" charset="0"/>
              </a:rPr>
              <a:t>Formação do autor A  </a:t>
            </a:r>
            <a:r>
              <a:rPr lang="pt-BR" altLang="pt-BR" sz="2600" b="1">
                <a:latin typeface="Tahoma" panose="020B0604030504040204" pitchFamily="34" charset="0"/>
              </a:rPr>
              <a:t>2. Nome do autor 2 – </a:t>
            </a:r>
            <a:r>
              <a:rPr lang="pt-BR" altLang="pt-BR" sz="2600">
                <a:latin typeface="Tahoma" panose="020B0604030504040204" pitchFamily="34" charset="0"/>
              </a:rPr>
              <a:t>Formação do autor 2;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600" b="1">
                <a:latin typeface="Tahoma" panose="020B0604030504040204" pitchFamily="34" charset="0"/>
              </a:rPr>
              <a:t>3. Nome do autor 3 – </a:t>
            </a:r>
            <a:r>
              <a:rPr lang="pt-BR" altLang="pt-BR" sz="2600">
                <a:latin typeface="Tahoma" panose="020B0604030504040204" pitchFamily="34" charset="0"/>
              </a:rPr>
              <a:t>Formação do autor 3.</a:t>
            </a:r>
          </a:p>
        </p:txBody>
      </p:sp>
      <p:sp>
        <p:nvSpPr>
          <p:cNvPr id="2055" name="Text Box 3434">
            <a:extLst>
              <a:ext uri="{FF2B5EF4-FFF2-40B4-BE49-F238E27FC236}">
                <a16:creationId xmlns:a16="http://schemas.microsoft.com/office/drawing/2014/main" id="{D7F4C663-3696-4C22-A7E9-AC9A237F4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8438" y="4238625"/>
            <a:ext cx="15144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911" tIns="45957" rIns="91911" bIns="45957">
            <a:spAutoFit/>
          </a:bodyPr>
          <a:lstStyle>
            <a:lvl1pPr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7200" dirty="0">
                <a:latin typeface="tahoma, verdana, arial" charset="0"/>
              </a:rPr>
              <a:t>Coloque aqui o título do trabalho</a:t>
            </a:r>
          </a:p>
        </p:txBody>
      </p:sp>
      <p:sp>
        <p:nvSpPr>
          <p:cNvPr id="2056" name="Rectangle 3450">
            <a:hlinkClick r:id="rId4"/>
            <a:extLst>
              <a:ext uri="{FF2B5EF4-FFF2-40B4-BE49-F238E27FC236}">
                <a16:creationId xmlns:a16="http://schemas.microsoft.com/office/drawing/2014/main" id="{7F5B6070-4B95-4BBB-9216-F956AE0A6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41763" y="20178713"/>
            <a:ext cx="34290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7" rIns="91433" bIns="45717">
            <a:spAutoFit/>
          </a:bodyPr>
          <a:lstStyle>
            <a:lvl1pPr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300">
              <a:latin typeface="tahoma, verdana, arial" charset="0"/>
            </a:endParaRPr>
          </a:p>
        </p:txBody>
      </p:sp>
      <p:sp>
        <p:nvSpPr>
          <p:cNvPr id="2057" name="Text Box 3646">
            <a:extLst>
              <a:ext uri="{FF2B5EF4-FFF2-40B4-BE49-F238E27FC236}">
                <a16:creationId xmlns:a16="http://schemas.microsoft.com/office/drawing/2014/main" id="{452427D7-AAC8-4943-8E41-E5A7675CC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513" y="15625763"/>
            <a:ext cx="10606087" cy="12552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857" tIns="43429" rIns="86857" bIns="43429">
            <a:spAutoFit/>
          </a:bodyPr>
          <a:lstStyle>
            <a:lvl1pPr defTabSz="692150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92150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92150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92150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92150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921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PT" altLang="pt-BR" sz="3000" b="1" u="sng" dirty="0">
                <a:solidFill>
                  <a:srgbClr val="000000"/>
                </a:solidFill>
                <a:latin typeface="Arial" panose="020B0604020202020204" pitchFamily="34" charset="0"/>
              </a:rPr>
              <a:t>Informações pertinentes:</a:t>
            </a:r>
            <a:endParaRPr lang="pt-PT" altLang="pt-BR" sz="3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O pôster deverá ter informações referentes ao seu trabalho aprovado para esta modalidade no SEMINÁRIO DE ENSINO E EXTENSÃO.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 O nome dos autores devem ser centralizados, com tamanho 40, O email em tamanho 30 e em itálico.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Conteúdo do pôster: Introdução, Desenvolvimento, Conclusão e outras informações de importância e relevância (estes são tópicos sugeridos, não são obrigatórios).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Utilize tamanho de fonte 72 como mínimo para título e fonte 30 como mínimo para conteúdo (essa seção está com fonte tamanho 30).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Gráficos, Figuras e tabelas deverão cobrir, no máximo, 50% do pôster, informando a fonte dos dados e deverá ser colocada abaixo das mesmas.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As informações apresentadas no pôster devem ser precisas e claras.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 Este Modelo encontra-se na formatação sugerida. O autor poderá copiar seu conteúdo a este formato, uma vez que as letras já estão no tamanho e na fonte sugeridas pelo evento.</a:t>
            </a:r>
          </a:p>
          <a:p>
            <a:pPr algn="just" eaLnBrk="1" hangingPunct="1">
              <a:spcBef>
                <a:spcPct val="50000"/>
              </a:spcBef>
            </a:pPr>
            <a:r>
              <a:rPr lang="pt-PT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Em caso de dúvidas referentes a apresentação e ao formato do pôster, por favor entre em contato através do e-mail extensao@ubm.br</a:t>
            </a:r>
          </a:p>
        </p:txBody>
      </p:sp>
      <p:sp>
        <p:nvSpPr>
          <p:cNvPr id="2058" name="Text Box 3661">
            <a:extLst>
              <a:ext uri="{FF2B5EF4-FFF2-40B4-BE49-F238E27FC236}">
                <a16:creationId xmlns:a16="http://schemas.microsoft.com/office/drawing/2014/main" id="{0BE4F6CF-4BE9-4278-AADB-F4BF4339C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45458" y="31742698"/>
            <a:ext cx="10296525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655638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55638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55638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556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55638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55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55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55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556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800" dirty="0">
                <a:latin typeface="Arial" panose="020B0604020202020204" pitchFamily="34" charset="0"/>
              </a:rPr>
              <a:t>As referências devem ser padronizadas (conforme instruções da NBR 6023), em fonte com tamanho 28.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800" dirty="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2800" dirty="0">
                <a:latin typeface="Arial" panose="020B0604020202020204" pitchFamily="34" charset="0"/>
              </a:rPr>
              <a:t>Deverão ser incluídas apenas as referências básicas, que nortearam e compõe a essência do trabalho.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2800" dirty="0">
              <a:latin typeface="Arial" panose="020B0604020202020204" pitchFamily="34" charset="0"/>
            </a:endParaRPr>
          </a:p>
        </p:txBody>
      </p:sp>
      <p:sp>
        <p:nvSpPr>
          <p:cNvPr id="2059" name="Text Box 3674">
            <a:extLst>
              <a:ext uri="{FF2B5EF4-FFF2-40B4-BE49-F238E27FC236}">
                <a16:creationId xmlns:a16="http://schemas.microsoft.com/office/drawing/2014/main" id="{5594A282-E539-4BAE-965F-18B41B8A3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6125" y="12901613"/>
            <a:ext cx="2822575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pt-BR" altLang="pt-BR" sz="2400">
              <a:latin typeface="tahoma, verdana, arial" charset="0"/>
            </a:endParaRPr>
          </a:p>
        </p:txBody>
      </p:sp>
      <p:sp>
        <p:nvSpPr>
          <p:cNvPr id="2060" name="Text Box 3682">
            <a:extLst>
              <a:ext uri="{FF2B5EF4-FFF2-40B4-BE49-F238E27FC236}">
                <a16:creationId xmlns:a16="http://schemas.microsoft.com/office/drawing/2014/main" id="{25F30E08-507F-4DE1-8C95-6206CC751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2063" y="15355728"/>
            <a:ext cx="10160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Texto (tamanho da fonte = 30)</a:t>
            </a:r>
          </a:p>
        </p:txBody>
      </p:sp>
      <p:sp>
        <p:nvSpPr>
          <p:cNvPr id="2061" name="Text Box 3922">
            <a:extLst>
              <a:ext uri="{FF2B5EF4-FFF2-40B4-BE49-F238E27FC236}">
                <a16:creationId xmlns:a16="http://schemas.microsoft.com/office/drawing/2014/main" id="{A9C4C453-AFE6-4565-857E-4F0106C9A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8713" y="35318700"/>
            <a:ext cx="10482262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rPr>
              <a:t>Texto (tamanho da fonte = 30)</a:t>
            </a:r>
            <a:endParaRPr lang="pt-BR" altLang="pt-BR" sz="3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62" name="Text Box 3923">
            <a:extLst>
              <a:ext uri="{FF2B5EF4-FFF2-40B4-BE49-F238E27FC236}">
                <a16:creationId xmlns:a16="http://schemas.microsoft.com/office/drawing/2014/main" id="{B1202191-3A3C-4916-AAB7-F7ECDC96D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7475" y="15841663"/>
            <a:ext cx="10240963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>
                <a:solidFill>
                  <a:srgbClr val="000000"/>
                </a:solidFill>
                <a:latin typeface="Arial" panose="020B0604020202020204" pitchFamily="34" charset="0"/>
              </a:rPr>
              <a:t>Texto (tamanho da fonte = 30). O último item deve efetuar o fechamento do conteúdo apresentado.</a:t>
            </a:r>
            <a:endParaRPr lang="pt-BR" altLang="pt-BR" sz="3000">
              <a:latin typeface="Arial" panose="020B0604020202020204" pitchFamily="34" charset="0"/>
            </a:endParaRPr>
          </a:p>
        </p:txBody>
      </p:sp>
      <p:sp>
        <p:nvSpPr>
          <p:cNvPr id="2064" name="Text Box 3924">
            <a:extLst>
              <a:ext uri="{FF2B5EF4-FFF2-40B4-BE49-F238E27FC236}">
                <a16:creationId xmlns:a16="http://schemas.microsoft.com/office/drawing/2014/main" id="{C2DFE5D5-048E-42EB-8688-158254B9A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5156" y="4181474"/>
            <a:ext cx="6130561" cy="27291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pt-BR" altLang="pt-BR" sz="5700" b="1" dirty="0">
                <a:latin typeface="+mj-lt"/>
                <a:cs typeface="Arial" pitchFamily="34" charset="0"/>
              </a:rPr>
              <a:t>Logomarca da IES de origem dos autores</a:t>
            </a:r>
          </a:p>
        </p:txBody>
      </p:sp>
      <p:sp>
        <p:nvSpPr>
          <p:cNvPr id="2" name="Text Box 3927">
            <a:extLst>
              <a:ext uri="{FF2B5EF4-FFF2-40B4-BE49-F238E27FC236}">
                <a16:creationId xmlns:a16="http://schemas.microsoft.com/office/drawing/2014/main" id="{9EAA2A43-F7C1-4B01-AC24-C461963A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0" y="30676850"/>
            <a:ext cx="104822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rPr>
              <a:t>Texto (tamanho da fonte = 30)</a:t>
            </a:r>
            <a:endParaRPr lang="pt-BR" altLang="pt-BR" sz="3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65" name="Text Box 3930">
            <a:extLst>
              <a:ext uri="{FF2B5EF4-FFF2-40B4-BE49-F238E27FC236}">
                <a16:creationId xmlns:a16="http://schemas.microsoft.com/office/drawing/2014/main" id="{64F180F3-C79F-4E32-B803-D4A0EBD9E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2587" y="23999667"/>
            <a:ext cx="10079037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t-BR" altLang="pt-BR" sz="2100" b="1" dirty="0">
                <a:latin typeface="Arial" panose="020B0604020202020204" pitchFamily="34" charset="0"/>
              </a:rPr>
              <a:t>Figura 1 – Participação regional no Congresso de Gestão, Inovação e Sustentabilidade</a:t>
            </a:r>
          </a:p>
        </p:txBody>
      </p:sp>
      <p:sp>
        <p:nvSpPr>
          <p:cNvPr id="2066" name="Text Box 3415">
            <a:extLst>
              <a:ext uri="{FF2B5EF4-FFF2-40B4-BE49-F238E27FC236}">
                <a16:creationId xmlns:a16="http://schemas.microsoft.com/office/drawing/2014/main" id="{32D6E9EF-CA76-4059-BDD6-709A5F0DB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13898563"/>
            <a:ext cx="10663238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1 INTRODUÇÃO</a:t>
            </a:r>
          </a:p>
        </p:txBody>
      </p:sp>
      <p:sp>
        <p:nvSpPr>
          <p:cNvPr id="2067" name="Text Box 45">
            <a:extLst>
              <a:ext uri="{FF2B5EF4-FFF2-40B4-BE49-F238E27FC236}">
                <a16:creationId xmlns:a16="http://schemas.microsoft.com/office/drawing/2014/main" id="{35D28043-53C5-48C0-946E-0CDABA23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12674600"/>
            <a:ext cx="32043688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7" rIns="91433" bIns="45717">
            <a:spAutoFit/>
          </a:bodyPr>
          <a:lstStyle>
            <a:lvl1pPr defTabSz="61912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1912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1912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1912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1912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300" dirty="0">
                <a:latin typeface="tahoma, verdana, arial" charset="0"/>
              </a:rPr>
              <a:t>____________________________________________________________________________________________________________________________________________________________________________________________________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300" dirty="0">
              <a:latin typeface="tahoma, verdana, arial" charset="0"/>
            </a:endParaRPr>
          </a:p>
        </p:txBody>
      </p:sp>
      <p:sp>
        <p:nvSpPr>
          <p:cNvPr id="2068" name="Text Box 3415">
            <a:extLst>
              <a:ext uri="{FF2B5EF4-FFF2-40B4-BE49-F238E27FC236}">
                <a16:creationId xmlns:a16="http://schemas.microsoft.com/office/drawing/2014/main" id="{61965852-0CB4-4338-B7FE-544EB7708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28227338"/>
            <a:ext cx="10663238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2 OBJETIVO</a:t>
            </a:r>
          </a:p>
        </p:txBody>
      </p:sp>
      <p:sp>
        <p:nvSpPr>
          <p:cNvPr id="2069" name="Text Box 3415">
            <a:extLst>
              <a:ext uri="{FF2B5EF4-FFF2-40B4-BE49-F238E27FC236}">
                <a16:creationId xmlns:a16="http://schemas.microsoft.com/office/drawing/2014/main" id="{DBF5241B-97D8-43E1-AC5D-B00801149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513" y="32835850"/>
            <a:ext cx="10663237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3 DISCUSSÃO</a:t>
            </a:r>
          </a:p>
        </p:txBody>
      </p:sp>
      <p:sp>
        <p:nvSpPr>
          <p:cNvPr id="2070" name="Text Box 3415">
            <a:extLst>
              <a:ext uri="{FF2B5EF4-FFF2-40B4-BE49-F238E27FC236}">
                <a16:creationId xmlns:a16="http://schemas.microsoft.com/office/drawing/2014/main" id="{97400FF2-F428-4C9B-969A-A8543611B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2587" y="14190663"/>
            <a:ext cx="10663238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RESULTADOS:</a:t>
            </a:r>
          </a:p>
        </p:txBody>
      </p:sp>
      <p:sp>
        <p:nvSpPr>
          <p:cNvPr id="2071" name="Text Box 3682">
            <a:extLst>
              <a:ext uri="{FF2B5EF4-FFF2-40B4-BE49-F238E27FC236}">
                <a16:creationId xmlns:a16="http://schemas.microsoft.com/office/drawing/2014/main" id="{C0DA39FF-D94D-456A-832D-17104F651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34901" y="26331069"/>
            <a:ext cx="10514012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Tabela 1: Áreas temáticas do Congresso de Gestão,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Inovação e Sustentabilidade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pt-BR" altLang="pt-BR" sz="3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72" name="Text Box 3682">
            <a:extLst>
              <a:ext uri="{FF2B5EF4-FFF2-40B4-BE49-F238E27FC236}">
                <a16:creationId xmlns:a16="http://schemas.microsoft.com/office/drawing/2014/main" id="{59D2343F-E991-4950-B3E2-44B5E4C44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2063" y="34132045"/>
            <a:ext cx="9504363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100" dirty="0">
                <a:solidFill>
                  <a:srgbClr val="000000"/>
                </a:solidFill>
                <a:latin typeface="Arial" panose="020B0604020202020204" pitchFamily="34" charset="0"/>
              </a:rPr>
              <a:t>Fonte: Comissão Organizadora do Evento</a:t>
            </a:r>
          </a:p>
        </p:txBody>
      </p:sp>
      <p:sp>
        <p:nvSpPr>
          <p:cNvPr id="2073" name="Text Box 3415">
            <a:extLst>
              <a:ext uri="{FF2B5EF4-FFF2-40B4-BE49-F238E27FC236}">
                <a16:creationId xmlns:a16="http://schemas.microsoft.com/office/drawing/2014/main" id="{87BC69D8-4F21-40DA-ABA5-C6B32F64D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6038" y="13898563"/>
            <a:ext cx="1066323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4. CONCLUSÃO:</a:t>
            </a:r>
          </a:p>
        </p:txBody>
      </p:sp>
      <p:sp>
        <p:nvSpPr>
          <p:cNvPr id="2074" name="Text Box 3415">
            <a:extLst>
              <a:ext uri="{FF2B5EF4-FFF2-40B4-BE49-F238E27FC236}">
                <a16:creationId xmlns:a16="http://schemas.microsoft.com/office/drawing/2014/main" id="{B69B1B18-61FF-46D6-A679-68E6E8551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66400" y="34609088"/>
            <a:ext cx="1066323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AGRADECIMENTO</a:t>
            </a:r>
          </a:p>
        </p:txBody>
      </p:sp>
      <p:sp>
        <p:nvSpPr>
          <p:cNvPr id="2075" name="Text Box 60">
            <a:extLst>
              <a:ext uri="{FF2B5EF4-FFF2-40B4-BE49-F238E27FC236}">
                <a16:creationId xmlns:a16="http://schemas.microsoft.com/office/drawing/2014/main" id="{2A1EB144-6DE5-4552-AF81-85D0E5278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7024688"/>
            <a:ext cx="32043688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7" rIns="91433" bIns="45717">
            <a:spAutoFit/>
          </a:bodyPr>
          <a:lstStyle>
            <a:lvl1pPr defTabSz="61912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1912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1912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1912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1912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191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300">
                <a:latin typeface="tahoma, verdana, arial" charset="0"/>
              </a:rPr>
              <a:t>____________________________________________________________________________________________________________________________________________________________________________________________________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2300">
              <a:latin typeface="tahoma, verdana, arial" charset="0"/>
            </a:endParaRPr>
          </a:p>
        </p:txBody>
      </p:sp>
      <p:sp>
        <p:nvSpPr>
          <p:cNvPr id="2076" name="Text Box 3923">
            <a:extLst>
              <a:ext uri="{FF2B5EF4-FFF2-40B4-BE49-F238E27FC236}">
                <a16:creationId xmlns:a16="http://schemas.microsoft.com/office/drawing/2014/main" id="{B92BC0B5-E81C-4531-BCC5-18BB62B0A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48913" y="17425988"/>
            <a:ext cx="10383837" cy="171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Figuras e legendas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3000" dirty="0">
                <a:solidFill>
                  <a:srgbClr val="000000"/>
                </a:solidFill>
                <a:latin typeface="Arial" panose="020B0604020202020204" pitchFamily="34" charset="0"/>
              </a:rPr>
              <a:t>Figuras (ou fotos) devem ser numeradas e com a descrição de legenda.</a:t>
            </a:r>
            <a:endParaRPr lang="pt-BR" altLang="pt-BR" sz="3000" dirty="0">
              <a:latin typeface="Arial" panose="020B0604020202020204" pitchFamily="34" charset="0"/>
            </a:endParaRPr>
          </a:p>
        </p:txBody>
      </p:sp>
      <p:sp>
        <p:nvSpPr>
          <p:cNvPr id="2077" name="Text Box 3682">
            <a:extLst>
              <a:ext uri="{FF2B5EF4-FFF2-40B4-BE49-F238E27FC236}">
                <a16:creationId xmlns:a16="http://schemas.microsoft.com/office/drawing/2014/main" id="{9BEC4751-DC50-439A-846E-25FBE5EC0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98200" y="29811663"/>
            <a:ext cx="9091613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55" tIns="48377" rIns="96755" bIns="48377">
            <a:spAutoFit/>
          </a:bodyPr>
          <a:lstStyle>
            <a:lvl1pPr defTabSz="968375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8375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8375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8375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8375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8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100">
                <a:solidFill>
                  <a:srgbClr val="000000"/>
                </a:solidFill>
                <a:latin typeface="Arial" panose="020B0604020202020204" pitchFamily="34" charset="0"/>
              </a:rPr>
              <a:t>Foto 1: Abertura do Congresso de Gestão, Inovação e Sustentabilidade em 2014, com a participação do astronauta brasileiro Marcos Pontes</a:t>
            </a:r>
          </a:p>
        </p:txBody>
      </p:sp>
      <p:sp>
        <p:nvSpPr>
          <p:cNvPr id="2078" name="Rectangle 91">
            <a:extLst>
              <a:ext uri="{FF2B5EF4-FFF2-40B4-BE49-F238E27FC236}">
                <a16:creationId xmlns:a16="http://schemas.microsoft.com/office/drawing/2014/main" id="{353C1539-103F-464F-9701-C38974F0F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3838"/>
            <a:ext cx="184150" cy="447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lIns="91433" tIns="45717" rIns="91433" bIns="45717" anchor="ctr">
            <a:spAutoFit/>
          </a:bodyPr>
          <a:lstStyle>
            <a:lvl1pPr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endParaRPr lang="pt-BR" altLang="pt-BR"/>
          </a:p>
        </p:txBody>
      </p:sp>
      <p:graphicFrame>
        <p:nvGraphicFramePr>
          <p:cNvPr id="2079" name="Objeto 8">
            <a:extLst>
              <a:ext uri="{FF2B5EF4-FFF2-40B4-BE49-F238E27FC236}">
                <a16:creationId xmlns:a16="http://schemas.microsoft.com/office/drawing/2014/main" id="{F654C986-E0CC-464D-A3E0-8F6862F4E9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976743"/>
              </p:ext>
            </p:extLst>
          </p:nvPr>
        </p:nvGraphicFramePr>
        <p:xfrm>
          <a:off x="12596813" y="17651413"/>
          <a:ext cx="8734425" cy="608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lanilha" r:id="rId5" imgW="6619875" imgH="4210050" progId="Excel.Sheet.8">
                  <p:embed/>
                </p:oleObj>
              </mc:Choice>
              <mc:Fallback>
                <p:oleObj name="Planilha" r:id="rId5" imgW="6619875" imgH="4210050" progId="Excel.Sheet.8">
                  <p:embed/>
                  <p:pic>
                    <p:nvPicPr>
                      <p:cNvPr id="0" name="Obje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7649" t="459" r="6467" b="6821"/>
                      <a:stretch>
                        <a:fillRect/>
                      </a:stretch>
                    </p:blipFill>
                    <p:spPr bwMode="auto">
                      <a:xfrm>
                        <a:off x="12596813" y="17651413"/>
                        <a:ext cx="8734425" cy="6081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7" name="Conector reto 96">
            <a:extLst>
              <a:ext uri="{FF2B5EF4-FFF2-40B4-BE49-F238E27FC236}">
                <a16:creationId xmlns:a16="http://schemas.microsoft.com/office/drawing/2014/main" id="{DF661D36-1440-4ED2-A21F-7545598A19C3}"/>
              </a:ext>
            </a:extLst>
          </p:cNvPr>
          <p:cNvCxnSpPr/>
          <p:nvPr/>
        </p:nvCxnSpPr>
        <p:spPr>
          <a:xfrm>
            <a:off x="1128713" y="1368425"/>
            <a:ext cx="32089725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1" name="CaixaDeTexto 14">
            <a:extLst>
              <a:ext uri="{FF2B5EF4-FFF2-40B4-BE49-F238E27FC236}">
                <a16:creationId xmlns:a16="http://schemas.microsoft.com/office/drawing/2014/main" id="{5BD839AF-39D6-4746-913F-671A6492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03525" y="538163"/>
            <a:ext cx="55419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, verdana, arial" charset="0"/>
                <a:cs typeface="Times New Roman" panose="02020603050405020304" pitchFamily="18" charset="0"/>
              </a:defRPr>
            </a:lvl9pPr>
          </a:lstStyle>
          <a:p>
            <a:r>
              <a:rPr lang="pt-BR" altLang="pt-BR" sz="4800"/>
              <a:t>LARGURA = 0,90m</a:t>
            </a:r>
          </a:p>
        </p:txBody>
      </p:sp>
      <p:cxnSp>
        <p:nvCxnSpPr>
          <p:cNvPr id="103" name="Conector reto 102">
            <a:extLst>
              <a:ext uri="{FF2B5EF4-FFF2-40B4-BE49-F238E27FC236}">
                <a16:creationId xmlns:a16="http://schemas.microsoft.com/office/drawing/2014/main" id="{CC446538-4D4E-434F-9583-83458013AE2B}"/>
              </a:ext>
            </a:extLst>
          </p:cNvPr>
          <p:cNvCxnSpPr>
            <a:endCxn id="2075" idx="1"/>
          </p:cNvCxnSpPr>
          <p:nvPr/>
        </p:nvCxnSpPr>
        <p:spPr>
          <a:xfrm flipH="1">
            <a:off x="1000125" y="1612900"/>
            <a:ext cx="26988" cy="581183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CaixaDeTexto 104">
            <a:extLst>
              <a:ext uri="{FF2B5EF4-FFF2-40B4-BE49-F238E27FC236}">
                <a16:creationId xmlns:a16="http://schemas.microsoft.com/office/drawing/2014/main" id="{99CEE66B-E754-4BCD-92C7-C7B34F84A212}"/>
              </a:ext>
            </a:extLst>
          </p:cNvPr>
          <p:cNvSpPr txBox="1"/>
          <p:nvPr/>
        </p:nvSpPr>
        <p:spPr>
          <a:xfrm>
            <a:off x="19645" y="2263031"/>
            <a:ext cx="923330" cy="4856907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>
              <a:defRPr/>
            </a:pPr>
            <a:r>
              <a:rPr lang="pt-BR" sz="4800" dirty="0"/>
              <a:t>ALTURA = 1,20m</a:t>
            </a:r>
          </a:p>
        </p:txBody>
      </p:sp>
      <p:pic>
        <p:nvPicPr>
          <p:cNvPr id="2084" name="Imagem 4">
            <a:extLst>
              <a:ext uri="{FF2B5EF4-FFF2-40B4-BE49-F238E27FC236}">
                <a16:creationId xmlns:a16="http://schemas.microsoft.com/office/drawing/2014/main" id="{B5C774F6-DA38-4042-A705-CBCF09C453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9509" y="27674887"/>
            <a:ext cx="9705975" cy="634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5" name="Imagem 6">
            <a:extLst>
              <a:ext uri="{FF2B5EF4-FFF2-40B4-BE49-F238E27FC236}">
                <a16:creationId xmlns:a16="http://schemas.microsoft.com/office/drawing/2014/main" id="{F5DC5248-EB5F-448C-8BD7-7F0CC53B75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4" r="21584"/>
          <a:stretch>
            <a:fillRect/>
          </a:stretch>
        </p:blipFill>
        <p:spPr bwMode="auto">
          <a:xfrm>
            <a:off x="23695025" y="20629563"/>
            <a:ext cx="9094788" cy="911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C6BBA4BA-43D9-42B8-B429-359DFBD0286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46" b="91836"/>
          <a:stretch/>
        </p:blipFill>
        <p:spPr>
          <a:xfrm>
            <a:off x="6763236" y="1080792"/>
            <a:ext cx="27499776" cy="311388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C8BF2708-7379-4F9E-9585-FB759A3E022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73419" y="1399759"/>
            <a:ext cx="3794317" cy="2561353"/>
          </a:xfrm>
          <a:prstGeom prst="rect">
            <a:avLst/>
          </a:prstGeom>
        </p:spPr>
      </p:pic>
      <p:sp>
        <p:nvSpPr>
          <p:cNvPr id="3" name="Text Box 3415">
            <a:extLst>
              <a:ext uri="{FF2B5EF4-FFF2-40B4-BE49-F238E27FC236}">
                <a16:creationId xmlns:a16="http://schemas.microsoft.com/office/drawing/2014/main" id="{36D6DCE6-F563-F69C-0CF8-2157F73FF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66400" y="30676850"/>
            <a:ext cx="1066323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170" tIns="51084" rIns="102170" bIns="51084" anchor="ctr"/>
          <a:lstStyle>
            <a:lvl1pPr defTabSz="1020763">
              <a:spcBef>
                <a:spcPct val="20000"/>
              </a:spcBef>
              <a:buChar char="•"/>
              <a:defRPr sz="18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1020763">
              <a:spcBef>
                <a:spcPct val="20000"/>
              </a:spcBef>
              <a:buChar char="–"/>
              <a:defRPr sz="16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1020763">
              <a:spcBef>
                <a:spcPct val="20000"/>
              </a:spcBef>
              <a:buChar char="•"/>
              <a:defRPr sz="1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1020763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1020763">
              <a:spcBef>
                <a:spcPct val="20000"/>
              </a:spcBef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0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17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3700" b="1" dirty="0">
                <a:latin typeface="Arial" panose="020B0604020202020204" pitchFamily="34" charset="0"/>
              </a:rPr>
              <a:t>5. REFERÊNCIA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340D492-8D2C-8BFD-8812-CC60D9C20B40}"/>
              </a:ext>
            </a:extLst>
          </p:cNvPr>
          <p:cNvSpPr txBox="1"/>
          <p:nvPr/>
        </p:nvSpPr>
        <p:spPr>
          <a:xfrm>
            <a:off x="26001984" y="35341867"/>
            <a:ext cx="255117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pt-BR" altLang="pt-BR" sz="2400" dirty="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rPr>
              <a:t>Texto (tamanho da fonte = 30)</a:t>
            </a:r>
            <a:endParaRPr lang="pt-BR" altLang="pt-BR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1097AB65-C4CC-3E13-918C-EA639AFB4DB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09" y="3804745"/>
            <a:ext cx="4395527" cy="310869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PerspectiveFront">
            <a:rot lat="19799999" lon="19439998" rev="0"/>
          </a:camera>
          <a:lightRig rig="legacyNormal2" dir="t"/>
        </a:scene3d>
        <a:sp3d extrusionH="354000" prstMaterial="legacyMatte">
          <a:bevelT w="13500" h="13500" prst="angle"/>
          <a:bevelB w="13500" h="13500" prst="angle"/>
          <a:extrusionClr>
            <a:srgbClr val="939676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619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, verdana, 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PerspectiveFront">
            <a:rot lat="19799999" lon="19439998" rev="0"/>
          </a:camera>
          <a:lightRig rig="legacyNormal2" dir="t"/>
        </a:scene3d>
        <a:sp3d extrusionH="354000" prstMaterial="legacyMatte">
          <a:bevelT w="13500" h="13500" prst="angle"/>
          <a:bevelB w="13500" h="13500" prst="angle"/>
          <a:extrusionClr>
            <a:srgbClr val="939676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6191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, verdana, arial" charset="0"/>
            <a:cs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339966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CAB8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Modelo Poster CONGRESSO GESTÃO 2015</Template>
  <TotalTime>348</TotalTime>
  <Words>586</Words>
  <Application>Microsoft Office PowerPoint</Application>
  <PresentationFormat>Personalizar</PresentationFormat>
  <Paragraphs>47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Arial</vt:lpstr>
      <vt:lpstr>Arial Black</vt:lpstr>
      <vt:lpstr>Calibri</vt:lpstr>
      <vt:lpstr>Tahoma</vt:lpstr>
      <vt:lpstr>tahoma, verdana, arial</vt:lpstr>
      <vt:lpstr>Times New Roman</vt:lpstr>
      <vt:lpstr>Estrutura padrão</vt:lpstr>
      <vt:lpstr>Planilha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>Formatação apresentação POSTER</dc:subject>
  <dc:creator>Waleska Portella</dc:creator>
  <cp:lastModifiedBy>Waleska Portella de Lacerda</cp:lastModifiedBy>
  <cp:revision>17</cp:revision>
  <cp:lastPrinted>2015-03-11T17:04:49Z</cp:lastPrinted>
  <dcterms:created xsi:type="dcterms:W3CDTF">2023-03-28T18:40:50Z</dcterms:created>
  <dcterms:modified xsi:type="dcterms:W3CDTF">2024-04-02T14:15:40Z</dcterms:modified>
</cp:coreProperties>
</file>